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67" r:id="rId3"/>
    <p:sldId id="279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58CF9-F626-4659-BE01-AA65A2BD4B62}" type="datetimeFigureOut">
              <a:rPr lang="sr-Latn-CS" smtClean="0"/>
              <a:t>6.2.2012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D45BA-8B83-43C0-B8E8-D944F93CAEB1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746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BB036-E272-4246-A5C1-3C999DCD2A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/>
              <a:ahLst/>
              <a:cxnLst>
                <a:cxn ang="0">
                  <a:pos x="91" y="526"/>
                </a:cxn>
                <a:cxn ang="0">
                  <a:pos x="211" y="175"/>
                </a:cxn>
                <a:cxn ang="0">
                  <a:pos x="443" y="32"/>
                </a:cxn>
                <a:cxn ang="0">
                  <a:pos x="802" y="32"/>
                </a:cxn>
                <a:cxn ang="0">
                  <a:pos x="1206" y="10"/>
                </a:cxn>
                <a:cxn ang="0">
                  <a:pos x="1482" y="25"/>
                </a:cxn>
                <a:cxn ang="0">
                  <a:pos x="1655" y="160"/>
                </a:cxn>
                <a:cxn ang="0">
                  <a:pos x="1655" y="406"/>
                </a:cxn>
                <a:cxn ang="0">
                  <a:pos x="1572" y="736"/>
                </a:cxn>
                <a:cxn ang="0">
                  <a:pos x="1565" y="1177"/>
                </a:cxn>
                <a:cxn ang="0">
                  <a:pos x="1632" y="1581"/>
                </a:cxn>
                <a:cxn ang="0">
                  <a:pos x="1692" y="2232"/>
                </a:cxn>
                <a:cxn ang="0">
                  <a:pos x="1587" y="2830"/>
                </a:cxn>
                <a:cxn ang="0">
                  <a:pos x="1625" y="3055"/>
                </a:cxn>
                <a:cxn ang="0">
                  <a:pos x="1535" y="3234"/>
                </a:cxn>
                <a:cxn ang="0">
                  <a:pos x="1325" y="3234"/>
                </a:cxn>
                <a:cxn ang="0">
                  <a:pos x="921" y="3204"/>
                </a:cxn>
                <a:cxn ang="0">
                  <a:pos x="510" y="3249"/>
                </a:cxn>
                <a:cxn ang="0">
                  <a:pos x="136" y="3167"/>
                </a:cxn>
                <a:cxn ang="0">
                  <a:pos x="39" y="2950"/>
                </a:cxn>
                <a:cxn ang="0">
                  <a:pos x="99" y="2651"/>
                </a:cxn>
                <a:cxn ang="0">
                  <a:pos x="99" y="2232"/>
                </a:cxn>
                <a:cxn ang="0">
                  <a:pos x="9" y="1813"/>
                </a:cxn>
                <a:cxn ang="0">
                  <a:pos x="46" y="1259"/>
                </a:cxn>
                <a:cxn ang="0">
                  <a:pos x="61" y="915"/>
                </a:cxn>
                <a:cxn ang="0">
                  <a:pos x="91" y="526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/>
                  <a:ahLst/>
                  <a:cxnLst>
                    <a:cxn ang="0">
                      <a:pos x="7" y="139"/>
                    </a:cxn>
                    <a:cxn ang="0">
                      <a:pos x="89" y="266"/>
                    </a:cxn>
                    <a:cxn ang="0">
                      <a:pos x="187" y="333"/>
                    </a:cxn>
                    <a:cxn ang="0">
                      <a:pos x="351" y="303"/>
                    </a:cxn>
                    <a:cxn ang="0">
                      <a:pos x="561" y="281"/>
                    </a:cxn>
                    <a:cxn ang="0">
                      <a:pos x="852" y="259"/>
                    </a:cxn>
                    <a:cxn ang="0">
                      <a:pos x="1167" y="259"/>
                    </a:cxn>
                    <a:cxn ang="0">
                      <a:pos x="1541" y="318"/>
                    </a:cxn>
                    <a:cxn ang="0">
                      <a:pos x="1758" y="401"/>
                    </a:cxn>
                    <a:cxn ang="0">
                      <a:pos x="1907" y="453"/>
                    </a:cxn>
                    <a:cxn ang="0">
                      <a:pos x="2049" y="423"/>
                    </a:cxn>
                    <a:cxn ang="0">
                      <a:pos x="2109" y="348"/>
                    </a:cxn>
                    <a:cxn ang="0">
                      <a:pos x="2109" y="251"/>
                    </a:cxn>
                    <a:cxn ang="0">
                      <a:pos x="2004" y="154"/>
                    </a:cxn>
                    <a:cxn ang="0">
                      <a:pos x="1167" y="27"/>
                    </a:cxn>
                    <a:cxn ang="0">
                      <a:pos x="336" y="4"/>
                    </a:cxn>
                    <a:cxn ang="0">
                      <a:pos x="52" y="49"/>
                    </a:cxn>
                    <a:cxn ang="0">
                      <a:pos x="7" y="139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/>
                  <a:ahLst/>
                  <a:cxnLst>
                    <a:cxn ang="0">
                      <a:pos x="506" y="441"/>
                    </a:cxn>
                    <a:cxn ang="0">
                      <a:pos x="274" y="515"/>
                    </a:cxn>
                    <a:cxn ang="0">
                      <a:pos x="72" y="486"/>
                    </a:cxn>
                    <a:cxn ang="0">
                      <a:pos x="5" y="373"/>
                    </a:cxn>
                    <a:cxn ang="0">
                      <a:pos x="43" y="224"/>
                    </a:cxn>
                    <a:cxn ang="0">
                      <a:pos x="215" y="89"/>
                    </a:cxn>
                    <a:cxn ang="0">
                      <a:pos x="476" y="52"/>
                    </a:cxn>
                    <a:cxn ang="0">
                      <a:pos x="731" y="74"/>
                    </a:cxn>
                    <a:cxn ang="0">
                      <a:pos x="1090" y="37"/>
                    </a:cxn>
                    <a:cxn ang="0">
                      <a:pos x="1367" y="7"/>
                    </a:cxn>
                    <a:cxn ang="0">
                      <a:pos x="1778" y="7"/>
                    </a:cxn>
                    <a:cxn ang="0">
                      <a:pos x="2204" y="52"/>
                    </a:cxn>
                    <a:cxn ang="0">
                      <a:pos x="2287" y="111"/>
                    </a:cxn>
                    <a:cxn ang="0">
                      <a:pos x="2332" y="246"/>
                    </a:cxn>
                    <a:cxn ang="0">
                      <a:pos x="2339" y="373"/>
                    </a:cxn>
                    <a:cxn ang="0">
                      <a:pos x="2324" y="456"/>
                    </a:cxn>
                    <a:cxn ang="0">
                      <a:pos x="2339" y="538"/>
                    </a:cxn>
                    <a:cxn ang="0">
                      <a:pos x="2309" y="583"/>
                    </a:cxn>
                    <a:cxn ang="0">
                      <a:pos x="2234" y="553"/>
                    </a:cxn>
                    <a:cxn ang="0">
                      <a:pos x="2062" y="486"/>
                    </a:cxn>
                    <a:cxn ang="0">
                      <a:pos x="1778" y="448"/>
                    </a:cxn>
                    <a:cxn ang="0">
                      <a:pos x="1613" y="448"/>
                    </a:cxn>
                    <a:cxn ang="0">
                      <a:pos x="1329" y="418"/>
                    </a:cxn>
                    <a:cxn ang="0">
                      <a:pos x="1195" y="411"/>
                    </a:cxn>
                    <a:cxn ang="0">
                      <a:pos x="895" y="426"/>
                    </a:cxn>
                    <a:cxn ang="0">
                      <a:pos x="671" y="411"/>
                    </a:cxn>
                    <a:cxn ang="0">
                      <a:pos x="506" y="441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r-Latn-CS"/>
                </a:p>
              </p:txBody>
            </p:sp>
          </p:grp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/>
                <a:ahLst/>
                <a:cxnLst>
                  <a:cxn ang="0">
                    <a:pos x="247" y="397"/>
                  </a:cxn>
                  <a:cxn ang="0">
                    <a:pos x="239" y="269"/>
                  </a:cxn>
                  <a:cxn ang="0">
                    <a:pos x="142" y="307"/>
                  </a:cxn>
                  <a:cxn ang="0">
                    <a:pos x="0" y="299"/>
                  </a:cxn>
                  <a:cxn ang="0">
                    <a:pos x="120" y="262"/>
                  </a:cxn>
                  <a:cxn ang="0">
                    <a:pos x="224" y="202"/>
                  </a:cxn>
                  <a:cxn ang="0">
                    <a:pos x="209" y="67"/>
                  </a:cxn>
                  <a:cxn ang="0">
                    <a:pos x="232" y="0"/>
                  </a:cxn>
                  <a:cxn ang="0">
                    <a:pos x="292" y="90"/>
                  </a:cxn>
                  <a:cxn ang="0">
                    <a:pos x="314" y="187"/>
                  </a:cxn>
                  <a:cxn ang="0">
                    <a:pos x="486" y="135"/>
                  </a:cxn>
                  <a:cxn ang="0">
                    <a:pos x="651" y="112"/>
                  </a:cxn>
                  <a:cxn ang="0">
                    <a:pos x="898" y="82"/>
                  </a:cxn>
                  <a:cxn ang="0">
                    <a:pos x="748" y="150"/>
                  </a:cxn>
                  <a:cxn ang="0">
                    <a:pos x="464" y="187"/>
                  </a:cxn>
                  <a:cxn ang="0">
                    <a:pos x="314" y="232"/>
                  </a:cxn>
                  <a:cxn ang="0">
                    <a:pos x="322" y="374"/>
                  </a:cxn>
                  <a:cxn ang="0">
                    <a:pos x="247" y="397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/>
                <a:ahLst/>
                <a:cxnLst>
                  <a:cxn ang="0">
                    <a:pos x="90" y="8"/>
                  </a:cxn>
                  <a:cxn ang="0">
                    <a:pos x="157" y="195"/>
                  </a:cxn>
                  <a:cxn ang="0">
                    <a:pos x="142" y="337"/>
                  </a:cxn>
                  <a:cxn ang="0">
                    <a:pos x="0" y="0"/>
                  </a:cxn>
                  <a:cxn ang="0">
                    <a:pos x="90" y="8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sr-Latn-C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105" y="366"/>
                  </a:cxn>
                  <a:cxn ang="0">
                    <a:pos x="255" y="306"/>
                  </a:cxn>
                  <a:cxn ang="0">
                    <a:pos x="471" y="112"/>
                  </a:cxn>
                  <a:cxn ang="0">
                    <a:pos x="307" y="67"/>
                  </a:cxn>
                  <a:cxn ang="0">
                    <a:pos x="232" y="22"/>
                  </a:cxn>
                  <a:cxn ang="0">
                    <a:pos x="352" y="22"/>
                  </a:cxn>
                  <a:cxn ang="0">
                    <a:pos x="524" y="74"/>
                  </a:cxn>
                  <a:cxn ang="0">
                    <a:pos x="621" y="0"/>
                  </a:cxn>
                  <a:cxn ang="0">
                    <a:pos x="681" y="0"/>
                  </a:cxn>
                  <a:cxn ang="0">
                    <a:pos x="576" y="82"/>
                  </a:cxn>
                  <a:cxn ang="0">
                    <a:pos x="801" y="134"/>
                  </a:cxn>
                  <a:cxn ang="0">
                    <a:pos x="808" y="209"/>
                  </a:cxn>
                  <a:cxn ang="0">
                    <a:pos x="516" y="134"/>
                  </a:cxn>
                  <a:cxn ang="0">
                    <a:pos x="344" y="291"/>
                  </a:cxn>
                  <a:cxn ang="0">
                    <a:pos x="277" y="344"/>
                  </a:cxn>
                  <a:cxn ang="0">
                    <a:pos x="157" y="396"/>
                  </a:cxn>
                  <a:cxn ang="0">
                    <a:pos x="0" y="366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sr-Latn-CS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/>
            <a:ahLst/>
            <a:cxnLst>
              <a:cxn ang="0">
                <a:pos x="3477" y="10"/>
              </a:cxn>
              <a:cxn ang="0">
                <a:pos x="4057" y="17"/>
              </a:cxn>
              <a:cxn ang="0">
                <a:pos x="4293" y="30"/>
              </a:cxn>
              <a:cxn ang="0">
                <a:pos x="4293" y="50"/>
              </a:cxn>
              <a:cxn ang="0">
                <a:pos x="4329" y="73"/>
              </a:cxn>
              <a:cxn ang="0">
                <a:pos x="4305" y="89"/>
              </a:cxn>
              <a:cxn ang="0">
                <a:pos x="4082" y="99"/>
              </a:cxn>
              <a:cxn ang="0">
                <a:pos x="3675" y="99"/>
              </a:cxn>
              <a:cxn ang="0">
                <a:pos x="3129" y="94"/>
              </a:cxn>
              <a:cxn ang="0">
                <a:pos x="2401" y="94"/>
              </a:cxn>
              <a:cxn ang="0">
                <a:pos x="1733" y="98"/>
              </a:cxn>
              <a:cxn ang="0">
                <a:pos x="657" y="102"/>
              </a:cxn>
              <a:cxn ang="0">
                <a:pos x="1" y="93"/>
              </a:cxn>
              <a:cxn ang="0">
                <a:pos x="0" y="13"/>
              </a:cxn>
              <a:cxn ang="0">
                <a:pos x="657" y="12"/>
              </a:cxn>
              <a:cxn ang="0">
                <a:pos x="1349" y="7"/>
              </a:cxn>
              <a:cxn ang="0">
                <a:pos x="2265" y="9"/>
              </a:cxn>
              <a:cxn ang="0">
                <a:pos x="2834" y="8"/>
              </a:cxn>
              <a:cxn ang="0">
                <a:pos x="3477" y="10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/>
            <a:ahLst/>
            <a:cxnLst>
              <a:cxn ang="0">
                <a:pos x="86" y="3201"/>
              </a:cxn>
              <a:cxn ang="0">
                <a:pos x="79" y="2730"/>
              </a:cxn>
              <a:cxn ang="0">
                <a:pos x="64" y="2109"/>
              </a:cxn>
              <a:cxn ang="0">
                <a:pos x="101" y="1765"/>
              </a:cxn>
              <a:cxn ang="0">
                <a:pos x="79" y="1137"/>
              </a:cxn>
              <a:cxn ang="0">
                <a:pos x="34" y="651"/>
              </a:cxn>
              <a:cxn ang="0">
                <a:pos x="19" y="284"/>
              </a:cxn>
              <a:cxn ang="0">
                <a:pos x="49" y="45"/>
              </a:cxn>
              <a:cxn ang="0">
                <a:pos x="123" y="15"/>
              </a:cxn>
              <a:cxn ang="0">
                <a:pos x="243" y="37"/>
              </a:cxn>
              <a:cxn ang="0">
                <a:pos x="355" y="15"/>
              </a:cxn>
              <a:cxn ang="0">
                <a:pos x="512" y="7"/>
              </a:cxn>
              <a:cxn ang="0">
                <a:pos x="707" y="60"/>
              </a:cxn>
              <a:cxn ang="0">
                <a:pos x="797" y="142"/>
              </a:cxn>
              <a:cxn ang="0">
                <a:pos x="789" y="321"/>
              </a:cxn>
              <a:cxn ang="0">
                <a:pos x="804" y="658"/>
              </a:cxn>
              <a:cxn ang="0">
                <a:pos x="849" y="1047"/>
              </a:cxn>
              <a:cxn ang="0">
                <a:pos x="834" y="1586"/>
              </a:cxn>
              <a:cxn ang="0">
                <a:pos x="812" y="2199"/>
              </a:cxn>
              <a:cxn ang="0">
                <a:pos x="879" y="2812"/>
              </a:cxn>
              <a:cxn ang="0">
                <a:pos x="834" y="3329"/>
              </a:cxn>
              <a:cxn ang="0">
                <a:pos x="842" y="3957"/>
              </a:cxn>
              <a:cxn ang="0">
                <a:pos x="797" y="4054"/>
              </a:cxn>
              <a:cxn ang="0">
                <a:pos x="625" y="4084"/>
              </a:cxn>
              <a:cxn ang="0">
                <a:pos x="430" y="4039"/>
              </a:cxn>
              <a:cxn ang="0">
                <a:pos x="251" y="4069"/>
              </a:cxn>
              <a:cxn ang="0">
                <a:pos x="123" y="4114"/>
              </a:cxn>
              <a:cxn ang="0">
                <a:pos x="19" y="4062"/>
              </a:cxn>
              <a:cxn ang="0">
                <a:pos x="11" y="3875"/>
              </a:cxn>
              <a:cxn ang="0">
                <a:pos x="64" y="3598"/>
              </a:cxn>
              <a:cxn ang="0">
                <a:pos x="86" y="320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81" y="170"/>
              </a:cxn>
              <a:cxn ang="0">
                <a:pos x="51" y="362"/>
              </a:cxn>
              <a:cxn ang="0">
                <a:pos x="74" y="539"/>
              </a:cxn>
              <a:cxn ang="0">
                <a:pos x="88" y="709"/>
              </a:cxn>
              <a:cxn ang="0">
                <a:pos x="110" y="842"/>
              </a:cxn>
              <a:cxn ang="0">
                <a:pos x="81" y="768"/>
              </a:cxn>
              <a:cxn ang="0">
                <a:pos x="59" y="716"/>
              </a:cxn>
              <a:cxn ang="0">
                <a:pos x="29" y="598"/>
              </a:cxn>
              <a:cxn ang="0">
                <a:pos x="0" y="414"/>
              </a:cxn>
              <a:cxn ang="0">
                <a:pos x="22" y="251"/>
              </a:cxn>
              <a:cxn ang="0">
                <a:pos x="51" y="81"/>
              </a:cxn>
              <a:cxn ang="0">
                <a:pos x="92" y="0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95D6FB-AA76-4B02-AC5F-F1AA931E1931}" type="datetimeFigureOut">
              <a:rPr lang="sr-Latn-CS" smtClean="0"/>
              <a:pPr/>
              <a:t>6.2.2012</a:t>
            </a:fld>
            <a:endParaRPr lang="sr-Latn-C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r-Latn-C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22CA65-D8E3-44B9-B5B8-93C45F47F5E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050"/>
            <a:ext cx="7772400" cy="1415772"/>
          </a:xfrm>
        </p:spPr>
        <p:txBody>
          <a:bodyPr/>
          <a:lstStyle/>
          <a:p>
            <a:r>
              <a:rPr lang="sr-Cyrl-CS" dirty="0" smtClean="0"/>
              <a:t>Исказивање реченичних чланова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814672" cy="176663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sr-Cyrl-CS"/>
              <a:t> </a:t>
            </a:r>
            <a:r>
              <a:rPr lang="sr-Cyrl-CS" smtClean="0"/>
              <a:t>речју</a:t>
            </a:r>
          </a:p>
          <a:p>
            <a:pPr algn="just">
              <a:buFontTx/>
              <a:buChar char="-"/>
            </a:pPr>
            <a:r>
              <a:rPr lang="sr-Cyrl-CS"/>
              <a:t> </a:t>
            </a:r>
            <a:r>
              <a:rPr lang="sr-Cyrl-CS" smtClean="0"/>
              <a:t>синтагмом</a:t>
            </a:r>
            <a:endParaRPr lang="sr-Latn-CS"/>
          </a:p>
          <a:p>
            <a:pPr algn="just">
              <a:buFontTx/>
              <a:buChar char="-"/>
            </a:pPr>
            <a:r>
              <a:rPr lang="sr-Cyrl-CS" smtClean="0"/>
              <a:t> зависном реченицом</a:t>
            </a:r>
            <a:endParaRPr lang="sr-Cyrl-CS" dirty="0" smtClean="0"/>
          </a:p>
        </p:txBody>
      </p:sp>
      <p:sp>
        <p:nvSpPr>
          <p:cNvPr id="4" name="Right Brace 3"/>
          <p:cNvSpPr/>
          <p:nvPr/>
        </p:nvSpPr>
        <p:spPr bwMode="auto">
          <a:xfrm>
            <a:off x="3779912" y="4005064"/>
            <a:ext cx="432048" cy="93610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55976" y="4221088"/>
            <a:ext cx="453650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предлошко-падежном</a:t>
            </a:r>
            <a:r>
              <a:rPr kumimoji="0" lang="sr-Cyrl-C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конструкцијом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27584" y="260648"/>
            <a:ext cx="712879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4800" b="1" i="0" u="none" strike="noStrike" normalizeH="0" baseline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Свих осим предиката!</a:t>
            </a:r>
            <a:endParaRPr kumimoji="0" lang="sr-Latn-CS" sz="4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2306359"/>
            <a:ext cx="7696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74638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sr-Cyrl-CS" sz="4000" b="1" i="0" u="none" strike="noStrike" cap="none" normalizeH="0" baseline="0" smtClean="0">
                <a:ln>
                  <a:noFill/>
                </a:ln>
                <a:solidFill>
                  <a:srgbClr val="00589A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ви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реченични </a:t>
            </a:r>
            <a:r>
              <a:rPr kumimoji="0" lang="sr-Cyrl-CS" sz="4000" b="1" i="0" u="none" strike="noStrike" cap="none" normalizeH="0" baseline="0" smtClean="0">
                <a:ln>
                  <a:noFill/>
                </a:ln>
                <a:solidFill>
                  <a:srgbClr val="00589A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чланови </a:t>
            </a:r>
            <a:endParaRPr lang="sr-Cyrl-CS" sz="4000" b="1" dirty="0" smtClean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осим  </a:t>
            </a:r>
            <a:r>
              <a:rPr kumimoji="0" lang="sr-Cyrl-C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____________</a:t>
            </a:r>
            <a:endParaRPr kumimoji="0" lang="sr-Cyrl-C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могу бити исказани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речју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rgbClr val="00589A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синтагмом </a:t>
            </a:r>
            <a:r>
              <a:rPr lang="sr-Cyrl-CS" sz="4000" b="1" dirty="0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зависном реченицом.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  <a:p>
            <a:pPr marL="0" marR="0" lvl="0" indent="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76400" y="40386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655" y="284683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ПРЕДИКАТА</a:t>
            </a:r>
            <a:endParaRPr lang="en-US" sz="4000" b="1">
              <a:solidFill>
                <a:srgbClr val="00589A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547688"/>
            <a:ext cx="7437438" cy="747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sr-Cyrl-CS" smtClean="0"/>
              <a:t>Закључак!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7284971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2088683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Група од две или више речи повезаних заједничким значењем и функцијом у реченици назива се ______________, а предикатска реченица је скуп речи који обавезно садржи  ___________ у личном глаголском облику.</a:t>
            </a:r>
            <a:endParaRPr lang="sr-Cyrl-CS" sz="4000" b="1" dirty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928" y="379856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СИНТАГМА</a:t>
            </a:r>
            <a:endParaRPr lang="en-US" sz="4000" b="1">
              <a:solidFill>
                <a:srgbClr val="00589A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01317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ГЛАГОЛ</a:t>
            </a:r>
            <a:endParaRPr lang="en-US" sz="4000" b="1" dirty="0">
              <a:solidFill>
                <a:srgbClr val="00589A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547688"/>
            <a:ext cx="7437438" cy="747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sr-Cyrl-CS" smtClean="0"/>
              <a:t>Закључак!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29723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4224" y="2060848"/>
            <a:ext cx="7772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sr-Cyrl-C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Издвојте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субјекатск</a:t>
            </a:r>
            <a:r>
              <a:rPr kumimoji="0" lang="sr-Cyrl-C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синтагм</a:t>
            </a:r>
            <a:r>
              <a:rPr kumimoji="0" lang="sr-Cyrl-C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у:  </a:t>
            </a:r>
            <a:endParaRPr kumimoji="0" lang="sr-Cyrl-C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узди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Маркова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мајка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Cyrl-C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sr-Cyrl-C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Издвојте објекатску синтагму: </a:t>
            </a:r>
            <a:endParaRPr kumimoji="0" lang="sr-Cyrl-C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округлом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удубљењу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камена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угледали смо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светл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зелен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kumimoji="0" lang="sr-Cyrl-C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orbe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4008" y="3645024"/>
            <a:ext cx="3429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29904" y="5814134"/>
            <a:ext cx="4343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6089" y="620688"/>
            <a:ext cx="50423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43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Задатак:</a:t>
            </a:r>
            <a:endParaRPr lang="sr-Cyrl-CS" sz="4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47631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749"/>
            <a:ext cx="9144000" cy="6909584"/>
          </a:xfrm>
          <a:prstGeom prst="rect">
            <a:avLst/>
          </a:prstGeom>
          <a:solidFill>
            <a:srgbClr val="EBF1DF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74638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4000" b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sr-Cyrl-CS" sz="4000" b="1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предњем делу стајао је велики правоугаони орахов сто, кућна трпеза</a:t>
            </a:r>
            <a:r>
              <a:rPr lang="sr-Cyrl-CS" sz="4000" b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000" b="1">
              <a:solidFill>
                <a:schemeClr val="accent3">
                  <a:lumMod val="50000"/>
                </a:schemeClr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00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П. Угринов „Стара породична кућа”</a:t>
            </a:r>
          </a:p>
          <a:p>
            <a:pPr lvl="0" indent="2746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600" b="1" smtClean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lang="sr-Cyrl-CS" sz="40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дате речанице </a:t>
            </a:r>
            <a:r>
              <a:rPr lang="sr-Cyrl-CS" sz="40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издвојите:</a:t>
            </a:r>
          </a:p>
          <a:p>
            <a:pPr lvl="0" indent="2746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а) синтагму у служби граматичког </a:t>
            </a:r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субјекта</a:t>
            </a: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500" b="1" smtClean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32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               ________________________________</a:t>
            </a: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б) синтагму у служби апозиције </a:t>
            </a:r>
            <a:endParaRPr lang="sr-Cyrl-CS" sz="2400" b="1" smtClean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9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32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                             ______________</a:t>
            </a: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в) синтагму у локативу у </a:t>
            </a:r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служби прилошке </a:t>
            </a:r>
            <a:r>
              <a:rPr lang="sr-Cyrl-CS" sz="2400" b="1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одредбе за </a:t>
            </a:r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место</a:t>
            </a: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2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32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                         __________________</a:t>
            </a: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200" b="1" smtClean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2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200" b="1" smtClean="0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2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74638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100" b="1">
              <a:solidFill>
                <a:srgbClr val="00589A"/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3062377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00589A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4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74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74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812" y="2956931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велики правоугаони </a:t>
            </a:r>
            <a:r>
              <a:rPr lang="sr-Cyrl-C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орахов сто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6208" y="422108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кућна трпеза</a:t>
            </a:r>
            <a:endParaRPr lang="en-US" sz="32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3308" y="537321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(у) предњем делу </a:t>
            </a:r>
            <a:endParaRPr lang="en-US" sz="32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14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988840"/>
            <a:ext cx="8045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следећој реченици </a:t>
            </a:r>
            <a:r>
              <a:rPr lang="sr-Cyrl-CS" sz="40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одредите </a:t>
            </a: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прави (ближи) објекат, а затим га </a:t>
            </a:r>
            <a:r>
              <a:rPr lang="sr-Cyrl-CS" sz="40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искажите </a:t>
            </a: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помоћу </a:t>
            </a:r>
            <a:r>
              <a:rPr lang="sr-Cyrl-CS" sz="40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синтагме</a:t>
            </a: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400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Те вечери гледали смо са уживањем утакмицу.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___________________________</a:t>
            </a:r>
            <a:endParaRPr lang="sr-Latn-CS" sz="400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35664" y="5180012"/>
            <a:ext cx="2362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1680" y="5445224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4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добру </a:t>
            </a:r>
            <a:r>
              <a:rPr lang="sr-Cyrl-CS" sz="4400" b="1" dirty="0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утакмицу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29278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rgbClr val="EBF1DF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Допуни</a:t>
            </a:r>
            <a:r>
              <a:rPr lang="sr-Cyrl-CS" sz="28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lang="en-US" sz="28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следе</a:t>
            </a:r>
            <a:r>
              <a:rPr lang="sr-Cyrl-C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ћ</a:t>
            </a:r>
            <a:r>
              <a:rPr lang="en-U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ре</a:t>
            </a:r>
            <a:r>
              <a:rPr lang="sr-Cyrl-C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lang="en-U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еницу синтагмом  у слу</a:t>
            </a:r>
            <a:r>
              <a:rPr lang="sr-Cyrl-C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en-U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би именског дела предиката.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Пера је одувек </a:t>
            </a: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био</a:t>
            </a:r>
            <a:r>
              <a:rPr lang="sr-Cyrl-CS" sz="4000" b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_____________.</a:t>
            </a:r>
            <a:endParaRPr lang="sr-Cyrl-CS" sz="4000" smtClean="0">
              <a:solidFill>
                <a:schemeClr val="accent3">
                  <a:lumMod val="50000"/>
                </a:schemeClr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chemeClr val="accent3">
                  <a:lumMod val="50000"/>
                </a:schemeClr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sz="280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Издвојите </a:t>
            </a:r>
            <a:r>
              <a:rPr lang="sr-Cyrl-CS" sz="28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из следеће реченице  неправи (даљи) објекат исказан синтагмом.</a:t>
            </a:r>
            <a:endParaRPr lang="en-US" sz="280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CS" sz="400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4000" b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Жена узе кукурузну погачу и раздели је гладној деци</a:t>
            </a:r>
            <a:r>
              <a:rPr lang="sr-Cyrl-CS" sz="400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9764" y="6321424"/>
            <a:ext cx="28083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53920" y="1556792"/>
            <a:ext cx="367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пажљив </a:t>
            </a:r>
            <a:r>
              <a:rPr lang="sr-Cyrl-CS" sz="3200" b="1" dirty="0" smtClean="0">
                <a:solidFill>
                  <a:srgbClr val="00589A"/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возач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2801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848" y="0"/>
            <a:ext cx="9144000" cy="6863417"/>
          </a:xfrm>
          <a:prstGeom prst="rect">
            <a:avLst/>
          </a:prstGeom>
          <a:solidFill>
            <a:srgbClr val="EBF1DF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Саставите </a:t>
            </a: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реченицу у којој </a:t>
            </a:r>
            <a:r>
              <a:rPr lang="sr-Cyrl-CS" sz="40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ћете </a:t>
            </a: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употребити:</a:t>
            </a:r>
            <a:endParaRPr lang="en-US" sz="4000" dirty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а) синтагму   </a:t>
            </a:r>
            <a:r>
              <a:rPr lang="sr-Cyrl-C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свој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први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наступ</a:t>
            </a:r>
            <a:r>
              <a:rPr lang="sr-Cyrl-C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служби прилошке одредбе за узрок</a:t>
            </a:r>
            <a:endParaRPr lang="en-US" sz="4000" dirty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4000" dirty="0" smtClean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4000" dirty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40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) синтагму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спретне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руке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твоје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мајке</a:t>
            </a:r>
            <a:r>
              <a:rPr lang="sr-Cyrl-C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sr-Cyrl-CS" sz="4000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у функцији неправог </a:t>
            </a:r>
            <a:r>
              <a:rPr lang="sr-Cyrl-CS" sz="40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објекта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4000" dirty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CS" sz="4000" dirty="0" smtClean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84" y="2554491"/>
            <a:ext cx="820127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3400" b="1" smtClean="0">
                <a:solidFill>
                  <a:srgbClr val="00589A"/>
                </a:solidFill>
                <a:latin typeface="Corbel" pitchFamily="34" charset="0"/>
              </a:rPr>
              <a:t>Имала </a:t>
            </a:r>
            <a:r>
              <a:rPr lang="sr-Cyrl-CS" sz="3400" b="1" dirty="0" smtClean="0">
                <a:solidFill>
                  <a:srgbClr val="00589A"/>
                </a:solidFill>
                <a:latin typeface="Corbel" pitchFamily="34" charset="0"/>
              </a:rPr>
              <a:t>сам </a:t>
            </a:r>
            <a:r>
              <a:rPr lang="sr-Cyrl-CS" sz="3400" b="1" smtClean="0">
                <a:solidFill>
                  <a:srgbClr val="00589A"/>
                </a:solidFill>
                <a:latin typeface="Corbel" pitchFamily="34" charset="0"/>
              </a:rPr>
              <a:t>трему због </a:t>
            </a:r>
            <a:r>
              <a:rPr lang="sr-Cyrl-CS" sz="3400" b="1" dirty="0" smtClean="0">
                <a:solidFill>
                  <a:srgbClr val="00589A"/>
                </a:solidFill>
                <a:latin typeface="Corbel" pitchFamily="34" charset="0"/>
              </a:rPr>
              <a:t>свог првог наступа.</a:t>
            </a:r>
            <a:endParaRPr lang="en-US" sz="3400" b="1" dirty="0">
              <a:solidFill>
                <a:srgbClr val="00589A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84" y="5019466"/>
            <a:ext cx="820127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3400" b="1" dirty="0" smtClean="0">
                <a:solidFill>
                  <a:srgbClr val="00589A"/>
                </a:solidFill>
                <a:latin typeface="Corbel" pitchFamily="34" charset="0"/>
              </a:rPr>
              <a:t>Увек сам се дивио спретним рукама твоје мајке.</a:t>
            </a:r>
            <a:endParaRPr lang="en-US" sz="3400" b="1" dirty="0">
              <a:solidFill>
                <a:srgbClr val="00589A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441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769572"/>
            <a:ext cx="784887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sr-Cyrl-CS">
              <a:latin typeface="Corbe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sr-Cyrl-CS">
                <a:latin typeface="Corbel" pitchFamily="34" charset="0"/>
              </a:rPr>
              <a:t>		               </a:t>
            </a:r>
            <a:r>
              <a:rPr lang="sr-Cyrl-CS" sz="3200"/>
              <a:t>Јавићу ти се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sr-Cyrl-CS" sz="320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sr-Cyrl-CS" sz="3200"/>
              <a:t>           </a:t>
            </a:r>
            <a:r>
              <a:rPr lang="sr-Cyrl-CS" sz="2000"/>
              <a:t>сутра         следеће недеље         чим стигнем</a:t>
            </a:r>
            <a:r>
              <a:rPr lang="sr-Cyrl-CS" sz="2000" smtClean="0"/>
              <a:t>.</a:t>
            </a:r>
            <a:endParaRPr lang="sr-Cyrl-CS" sz="200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636912"/>
            <a:ext cx="2049016" cy="9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00600" y="2636912"/>
            <a:ext cx="1588" cy="1020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96036" y="2636912"/>
            <a:ext cx="2340260" cy="9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 bwMode="auto">
          <a:xfrm rot="5400000">
            <a:off x="4501598" y="2746530"/>
            <a:ext cx="1044116" cy="4713312"/>
          </a:xfrm>
          <a:prstGeom prst="rightBrace">
            <a:avLst>
              <a:gd name="adj1" fmla="val 8333"/>
              <a:gd name="adj2" fmla="val 4968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3848" y="5805264"/>
            <a:ext cx="40324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прилошка одредба за време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00100" y="547688"/>
            <a:ext cx="8113738" cy="747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sr-Cyrl-CS" smtClean="0"/>
              <a:t>Пример!</a:t>
            </a:r>
            <a:endParaRPr lang="sr-Latn-C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339752" y="4000952"/>
            <a:ext cx="864096" cy="436160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>
                <a:latin typeface="Comic Sans MS" pitchFamily="66" charset="0"/>
              </a:rPr>
              <a:t>Р е ч</a:t>
            </a:r>
            <a:endParaRPr lang="sr-Latn-C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51920" y="4000952"/>
            <a:ext cx="1728192" cy="436160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 и н т</a:t>
            </a:r>
            <a:r>
              <a:rPr kumimoji="0" lang="sr-Cyrl-C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а г м а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44208" y="4000952"/>
            <a:ext cx="1728192" cy="580176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З а в</a:t>
            </a:r>
            <a:r>
              <a:rPr kumimoji="0" lang="sr-Cyrl-C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и с н 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>
                <a:latin typeface="Comic Sans MS" pitchFamily="66" charset="0"/>
              </a:rPr>
              <a:t>р</a:t>
            </a:r>
            <a:r>
              <a:rPr lang="sr-Cyrl-CS" smtClean="0">
                <a:latin typeface="Comic Sans MS" pitchFamily="66" charset="0"/>
              </a:rPr>
              <a:t> е ч е н и ц а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298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769572"/>
            <a:ext cx="784887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sr-Cyrl-CS">
              <a:latin typeface="Corbe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sr-Cyrl-CS">
                <a:latin typeface="Corbel" pitchFamily="34" charset="0"/>
              </a:rPr>
              <a:t>		     </a:t>
            </a:r>
            <a:r>
              <a:rPr lang="sr-Cyrl-CS" sz="3200" smtClean="0"/>
              <a:t>Ушла ми је у срце</a:t>
            </a:r>
            <a:endParaRPr lang="sr-Cyrl-CS" sz="3200"/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sr-Cyrl-CS" sz="320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sr-Cyrl-CS" sz="3200"/>
              <a:t> </a:t>
            </a:r>
            <a:r>
              <a:rPr lang="sr-Cyrl-CS" sz="3200" smtClean="0"/>
              <a:t>    </a:t>
            </a:r>
            <a:r>
              <a:rPr lang="sr-Cyrl-CS" sz="2000" smtClean="0"/>
              <a:t>неприметно         нечујним кораком         као да лебди на 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sr-Cyrl-CS" sz="2000"/>
              <a:t> </a:t>
            </a:r>
            <a:r>
              <a:rPr lang="sr-Cyrl-CS" sz="2000" smtClean="0"/>
              <a:t>                                                                           крилима ветра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sr-Cyrl-CS" sz="100"/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sr-Cyrl-CS"/>
              <a:t>    </a:t>
            </a:r>
            <a:r>
              <a:rPr lang="sr-Cyrl-CS" smtClean="0"/>
              <a:t>    </a:t>
            </a:r>
            <a:r>
              <a:rPr lang="en-US" smtClean="0"/>
              <a:t> </a:t>
            </a:r>
            <a:r>
              <a:rPr lang="sr-Cyrl-CS" smtClean="0"/>
              <a:t>   </a:t>
            </a:r>
            <a:endParaRPr lang="sr-Cyrl-C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636912"/>
            <a:ext cx="2049016" cy="9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00600" y="2636912"/>
            <a:ext cx="1588" cy="1020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96036" y="2636912"/>
            <a:ext cx="2340260" cy="944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 bwMode="auto">
          <a:xfrm rot="5400000">
            <a:off x="4613942" y="3038894"/>
            <a:ext cx="819427" cy="4713312"/>
          </a:xfrm>
          <a:prstGeom prst="rightBrace">
            <a:avLst>
              <a:gd name="adj1" fmla="val 8333"/>
              <a:gd name="adj2" fmla="val 4968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07431" y="5805264"/>
            <a:ext cx="403244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прилошка одредба за начин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0100" y="547688"/>
            <a:ext cx="8113738" cy="7477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sr-Cyrl-CS" smtClean="0"/>
              <a:t>Пример!</a:t>
            </a:r>
            <a:endParaRPr lang="sr-Latn-C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968663" y="4437112"/>
            <a:ext cx="864096" cy="436160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>
                <a:latin typeface="Comic Sans MS" pitchFamily="66" charset="0"/>
              </a:rPr>
              <a:t>Р е ч</a:t>
            </a:r>
            <a:endParaRPr lang="sr-Latn-C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36504" y="4445184"/>
            <a:ext cx="1728192" cy="436160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 и н т</a:t>
            </a:r>
            <a:r>
              <a:rPr kumimoji="0" lang="sr-Cyrl-C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а г м а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04248" y="4405661"/>
            <a:ext cx="1728192" cy="580176"/>
          </a:xfrm>
          <a:prstGeom prst="rect">
            <a:avLst/>
          </a:prstGeom>
          <a:solidFill>
            <a:srgbClr val="EBF1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З а в</a:t>
            </a:r>
            <a:r>
              <a:rPr kumimoji="0" lang="sr-Cyrl-C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и с н 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>
                <a:latin typeface="Comic Sans MS" pitchFamily="66" charset="0"/>
              </a:rPr>
              <a:t>р</a:t>
            </a:r>
            <a:r>
              <a:rPr lang="sr-Cyrl-CS" smtClean="0">
                <a:latin typeface="Comic Sans MS" pitchFamily="66" charset="0"/>
              </a:rPr>
              <a:t> е ч е н и ц а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241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13658"/>
            <a:ext cx="8113738" cy="1415772"/>
          </a:xfrm>
        </p:spPr>
        <p:txBody>
          <a:bodyPr/>
          <a:lstStyle/>
          <a:p>
            <a:r>
              <a:rPr lang="sr-Cyrl-CS" smtClean="0"/>
              <a:t>Предлошко-падежна конструкција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sr-Cyrl-CS" sz="3600" u="sng" smtClean="0"/>
              <a:t>Чим </a:t>
            </a:r>
            <a:r>
              <a:rPr lang="sr-Cyrl-CS" sz="3600" u="sng" dirty="0" smtClean="0"/>
              <a:t>сване</a:t>
            </a:r>
            <a:r>
              <a:rPr lang="sr-Cyrl-CS" sz="3600" dirty="0" smtClean="0"/>
              <a:t>, крећемо на море</a:t>
            </a:r>
            <a:r>
              <a:rPr lang="sr-Cyrl-CS" sz="3600" smtClean="0"/>
              <a:t>. </a:t>
            </a:r>
          </a:p>
          <a:p>
            <a:pPr lvl="0" algn="ctr"/>
            <a:r>
              <a:rPr lang="sr-Cyrl-CS" sz="3600" u="sng" smtClean="0"/>
              <a:t>У зору</a:t>
            </a:r>
            <a:r>
              <a:rPr lang="sr-Cyrl-CS" sz="3600" u="sng"/>
              <a:t> </a:t>
            </a:r>
            <a:r>
              <a:rPr lang="sr-Cyrl-CS" sz="3600" smtClean="0"/>
              <a:t>крећемо на море.</a:t>
            </a:r>
          </a:p>
          <a:p>
            <a:pPr marL="0" lvl="0" indent="0">
              <a:buNone/>
            </a:pPr>
            <a:r>
              <a:rPr lang="sr-Cyrl-CS" sz="2400" smtClean="0"/>
              <a:t>          (</a:t>
            </a:r>
            <a:r>
              <a:rPr lang="sr-Cyrl-CS" sz="2400" dirty="0" smtClean="0"/>
              <a:t>у + </a:t>
            </a:r>
            <a:r>
              <a:rPr lang="sr-Cyrl-CS" sz="2400" smtClean="0"/>
              <a:t>акузатив)</a:t>
            </a:r>
          </a:p>
          <a:p>
            <a:pPr marL="0" lvl="0" indent="0">
              <a:buNone/>
            </a:pPr>
            <a:endParaRPr lang="sr-Latn-CS" sz="2400" dirty="0" smtClean="0"/>
          </a:p>
          <a:p>
            <a:pPr algn="ctr"/>
            <a:r>
              <a:rPr lang="sr-Cyrl-CS" dirty="0"/>
              <a:t>Баш је лепо тамо </a:t>
            </a:r>
            <a:r>
              <a:rPr lang="sr-Cyrl-CS" sz="3600" u="sng" dirty="0"/>
              <a:t>где се шетамо</a:t>
            </a:r>
            <a:r>
              <a:rPr lang="sr-Cyrl-CS"/>
              <a:t>! </a:t>
            </a:r>
            <a:endParaRPr lang="sr-Cyrl-CS" smtClean="0"/>
          </a:p>
          <a:p>
            <a:pPr algn="ctr"/>
            <a:r>
              <a:rPr lang="sr-Cyrl-CS" smtClean="0"/>
              <a:t>Баш је лепо </a:t>
            </a:r>
            <a:r>
              <a:rPr lang="sr-Cyrl-CS" sz="3600" u="sng"/>
              <a:t>на шеталишту</a:t>
            </a:r>
            <a:r>
              <a:rPr lang="sr-Cyrl-CS" smtClean="0"/>
              <a:t>!  </a:t>
            </a:r>
            <a:endParaRPr lang="sr-Cyrl-CS" dirty="0" smtClean="0"/>
          </a:p>
          <a:p>
            <a:pPr marL="0" indent="0" algn="ctr">
              <a:buNone/>
            </a:pPr>
            <a:r>
              <a:rPr lang="sr-Cyrl-CS" sz="2400"/>
              <a:t> </a:t>
            </a:r>
            <a:r>
              <a:rPr lang="sr-Cyrl-CS" sz="2400" smtClean="0"/>
              <a:t>                           (</a:t>
            </a:r>
            <a:r>
              <a:rPr lang="sr-Cyrl-CS" sz="2400" dirty="0" smtClean="0"/>
              <a:t>на + локатив)</a:t>
            </a:r>
            <a:endParaRPr lang="sr-Latn-CS" sz="2400" dirty="0" smtClean="0"/>
          </a:p>
          <a:p>
            <a:endParaRPr lang="sr-Latn-C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57400"/>
            <a:ext cx="8460432" cy="4114800"/>
          </a:xfrm>
        </p:spPr>
        <p:txBody>
          <a:bodyPr/>
          <a:lstStyle/>
          <a:p>
            <a:pPr algn="ctr"/>
            <a:r>
              <a:rPr lang="sr-Cyrl-CS"/>
              <a:t>Купио сам јој поклон </a:t>
            </a:r>
            <a:r>
              <a:rPr lang="sr-Cyrl-CS" u="sng"/>
              <a:t>који нема украсну машту</a:t>
            </a:r>
            <a:r>
              <a:rPr lang="sr-Cyrl-CS" smtClean="0"/>
              <a:t>.</a:t>
            </a:r>
          </a:p>
          <a:p>
            <a:pPr marL="0" indent="0" algn="ctr">
              <a:buNone/>
            </a:pPr>
            <a:endParaRPr lang="sr-Latn-CS"/>
          </a:p>
          <a:p>
            <a:pPr lvl="0" algn="ctr"/>
            <a:r>
              <a:rPr lang="sr-Cyrl-CS" smtClean="0"/>
              <a:t>Купио </a:t>
            </a:r>
            <a:r>
              <a:rPr lang="sr-Cyrl-CS" dirty="0" smtClean="0"/>
              <a:t>сам јој </a:t>
            </a:r>
            <a:r>
              <a:rPr lang="sr-Cyrl-CS" smtClean="0"/>
              <a:t>поклон </a:t>
            </a:r>
          </a:p>
          <a:p>
            <a:pPr marL="0" lvl="0" indent="0" algn="ctr">
              <a:buNone/>
            </a:pPr>
            <a:r>
              <a:rPr lang="sr-Cyrl-CS" u="sng" smtClean="0"/>
              <a:t>без </a:t>
            </a:r>
            <a:r>
              <a:rPr lang="sr-Cyrl-CS" u="sng" dirty="0" smtClean="0"/>
              <a:t>украсне маште</a:t>
            </a:r>
            <a:r>
              <a:rPr lang="sr-Cyrl-CS" smtClean="0"/>
              <a:t>. </a:t>
            </a:r>
          </a:p>
          <a:p>
            <a:pPr marL="0" indent="0" algn="ctr">
              <a:buNone/>
            </a:pPr>
            <a:r>
              <a:rPr lang="sr-Cyrl-CS" sz="2400" smtClean="0"/>
              <a:t>  (</a:t>
            </a:r>
            <a:r>
              <a:rPr lang="sr-Cyrl-CS" sz="2400"/>
              <a:t>без + генитив</a:t>
            </a:r>
            <a:r>
              <a:rPr lang="sr-Cyrl-CS" sz="2400" smtClean="0"/>
              <a:t>)</a:t>
            </a:r>
            <a:endParaRPr lang="sr-Latn-C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547688"/>
            <a:ext cx="7926214" cy="747712"/>
          </a:xfrm>
        </p:spPr>
        <p:txBody>
          <a:bodyPr/>
          <a:lstStyle/>
          <a:p>
            <a:r>
              <a:rPr lang="sr-Cyrl-CS" smtClean="0"/>
              <a:t>Предлошко-падежна конструкција</a:t>
            </a:r>
            <a:endParaRPr lang="sr-Latn-C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23728" y="57912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smtClean="0">
                <a:solidFill>
                  <a:srgbClr val="00589A"/>
                </a:solidFill>
                <a:cs typeface="Times New Roman" pitchFamily="18" charset="0"/>
              </a:rPr>
              <a:t>Реченични члан? </a:t>
            </a:r>
            <a:endParaRPr lang="en-US" sz="3600" b="1">
              <a:solidFill>
                <a:srgbClr val="00589A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288335"/>
            <a:ext cx="67687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itchFamily="18" charset="0"/>
              </a:rPr>
              <a:t>Ленштина </a:t>
            </a:r>
            <a:r>
              <a:rPr lang="sr-Cyrl-CS" sz="3200" dirty="0">
                <a:latin typeface="+mj-lt"/>
                <a:cs typeface="Times New Roman" pitchFamily="18" charset="0"/>
              </a:rPr>
              <a:t>зими гладује.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3651767"/>
            <a:ext cx="68513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3200" smtClean="0"/>
              <a:t>____________  </a:t>
            </a:r>
            <a:r>
              <a:rPr lang="sr-Cyrl-CS" sz="3200">
                <a:cs typeface="Times New Roman" pitchFamily="18" charset="0"/>
              </a:rPr>
              <a:t>зими гладује.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8638" y="4725144"/>
            <a:ext cx="76218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3200" smtClean="0">
                <a:latin typeface="Times New Roman" pitchFamily="18" charset="0"/>
                <a:cs typeface="Times New Roman" pitchFamily="18" charset="0"/>
              </a:rPr>
              <a:t>     __________________  , </a:t>
            </a:r>
            <a:r>
              <a:rPr lang="sr-Cyrl-CS" sz="3200">
                <a:latin typeface="+mj-lt"/>
                <a:cs typeface="Times New Roman" pitchFamily="18" charset="0"/>
              </a:rPr>
              <a:t>зими</a:t>
            </a:r>
            <a:r>
              <a:rPr lang="sr-Cyrl-CS" sz="3200">
                <a:cs typeface="Times New Roman" pitchFamily="18" charset="0"/>
              </a:rPr>
              <a:t> гладује.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747" y="3646886"/>
            <a:ext cx="3460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cs typeface="Times New Roman" pitchFamily="18" charset="0"/>
              </a:rPr>
              <a:t>Лењ човек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0232" y="4717769"/>
            <a:ext cx="44118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cs typeface="Times New Roman" pitchFamily="18" charset="0"/>
              </a:rPr>
              <a:t>Ко  лети  </a:t>
            </a:r>
            <a:r>
              <a:rPr lang="en-US" sz="3200" b="1" dirty="0" smtClean="0">
                <a:cs typeface="Times New Roman" pitchFamily="18" charset="0"/>
              </a:rPr>
              <a:t>‘</a:t>
            </a:r>
            <a:r>
              <a:rPr lang="sr-Cyrl-CS" sz="3200" b="1" dirty="0" smtClean="0">
                <a:cs typeface="Times New Roman" pitchFamily="18" charset="0"/>
              </a:rPr>
              <a:t>ла</a:t>
            </a:r>
            <a:r>
              <a:rPr lang="sr-Cyrl-RS" sz="3200" b="1" dirty="0">
                <a:cs typeface="Times New Roman" pitchFamily="18" charset="0"/>
              </a:rPr>
              <a:t>н</a:t>
            </a:r>
            <a:r>
              <a:rPr lang="sr-Cyrl-CS" sz="3200" b="1" dirty="0" smtClean="0">
                <a:cs typeface="Times New Roman" pitchFamily="18" charset="0"/>
              </a:rPr>
              <a:t>дује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617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4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971600" y="2894012"/>
            <a:ext cx="688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9064" y="3741390"/>
            <a:ext cx="1740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032" y="198884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00589A"/>
                </a:solidFill>
                <a:latin typeface="Corbel" pitchFamily="34" charset="0"/>
              </a:rPr>
              <a:t>РЕЧЈУ</a:t>
            </a:r>
            <a:endParaRPr lang="en-US" sz="2800" b="1" dirty="0">
              <a:solidFill>
                <a:srgbClr val="00589A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632" y="292101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00589A"/>
                </a:solidFill>
                <a:latin typeface="Corbel" pitchFamily="34" charset="0"/>
              </a:rPr>
              <a:t>СИНТАГМОМ</a:t>
            </a:r>
            <a:endParaRPr lang="en-US" sz="2800" b="1" dirty="0">
              <a:solidFill>
                <a:srgbClr val="00589A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71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: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07416" y="2974776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400" b="1" smtClean="0">
                <a:solidFill>
                  <a:srgbClr val="00589A"/>
                </a:solidFill>
                <a:latin typeface="Corbel" pitchFamily="34" charset="0"/>
              </a:rPr>
              <a:t>ПРАВИ ОБЈЕКАТ</a:t>
            </a:r>
            <a:endParaRPr lang="en-US" sz="3400" b="1">
              <a:solidFill>
                <a:srgbClr val="00589A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000" y="602128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smtClean="0">
                <a:solidFill>
                  <a:srgbClr val="00589A"/>
                </a:solidFill>
                <a:latin typeface="Corbel" pitchFamily="34" charset="0"/>
              </a:rPr>
              <a:t>НЕПРАВИ ОБЈЕКАТ</a:t>
            </a:r>
            <a:endParaRPr lang="en-US" sz="3200" b="1">
              <a:solidFill>
                <a:srgbClr val="00589A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92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273242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</a:rPr>
              <a:t>прилошка одредба за начин</a:t>
            </a:r>
            <a:endParaRPr lang="en-US" sz="2400" b="1">
              <a:solidFill>
                <a:srgbClr val="00589A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73325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>
                <a:solidFill>
                  <a:srgbClr val="00589A"/>
                </a:solidFill>
                <a:latin typeface="Corbel" pitchFamily="34" charset="0"/>
              </a:rPr>
              <a:t>и</a:t>
            </a:r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</a:rPr>
              <a:t>менски део предиката </a:t>
            </a:r>
          </a:p>
          <a:p>
            <a:pPr algn="ctr"/>
            <a:r>
              <a:rPr lang="sr-Cyrl-CS" sz="2400" b="1" smtClean="0">
                <a:solidFill>
                  <a:srgbClr val="00589A"/>
                </a:solidFill>
                <a:latin typeface="Corbel" pitchFamily="34" charset="0"/>
              </a:rPr>
              <a:t>(предикатив)</a:t>
            </a:r>
            <a:endParaRPr lang="en-US" sz="2400" b="1">
              <a:solidFill>
                <a:srgbClr val="00589A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35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Bajka">
  <a:themeElements>
    <a:clrScheme name="Custom 10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s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est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123</Template>
  <TotalTime>124</TotalTime>
  <Words>485</Words>
  <Application>Microsoft Office PowerPoint</Application>
  <PresentationFormat>On-screen Show (4:3)</PresentationFormat>
  <Paragraphs>134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Bajka</vt:lpstr>
      <vt:lpstr>Исказивање реченичних чланова</vt:lpstr>
      <vt:lpstr>PowerPoint Presentation</vt:lpstr>
      <vt:lpstr>PowerPoint Presentation</vt:lpstr>
      <vt:lpstr>Предлошко-падежна конструкција</vt:lpstr>
      <vt:lpstr>Предлошко-падежна конструкција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Sanja</cp:lastModifiedBy>
  <cp:revision>19</cp:revision>
  <dcterms:created xsi:type="dcterms:W3CDTF">2011-07-25T16:35:09Z</dcterms:created>
  <dcterms:modified xsi:type="dcterms:W3CDTF">2012-02-06T10:51:01Z</dcterms:modified>
</cp:coreProperties>
</file>